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87830C-E3D0-CB9F-EFB2-7334C4D2A530}" name="John Graziano" initials="JG" userId="S::john.graziano@tcomlp.com::69c43461-0a84-48c2-9f0d-305bf21c4f55" providerId="AD"/>
  <p188:author id="{CB66A224-199B-AF03-5EEA-A3F9A6EFE5DF}" name="Tom Evers" initials="TE" userId="S::thomas.evers@tcomlp.com::cc8e3c9d-1ac8-4e08-9005-ed3005774a08" providerId="AD"/>
  <p188:author id="{55C8055A-F526-D015-0DC5-8848C31A8183}" name="John Graziano" initials="JG" userId="S::John.Graziano@tcomlp.com::69c43461-0a84-48c2-9f0d-305bf21c4f55" providerId="AD"/>
  <p188:author id="{A4863F68-1673-E630-7F26-A0DEF5412F80}" name="Alex Mazzotta" initials="AM" userId="S::Alex.Mazzotta@tcomlp.com::9aa5472a-872b-4696-9dc1-c2cd60c8cfa1" providerId="AD"/>
  <p188:author id="{266EB4C6-FFF0-FFB0-FBBA-1BD761346D31}" name="Joshua Kordani" initials="JK" userId="S::joshua.kordani@tcomlp.com::a103386c-6c11-4d72-afdf-c2f1b9e483a8" providerId="AD"/>
  <p188:author id="{0E57F6E9-4F4F-D068-6D4F-0C867719FBE7}" name="Cordell Reid" initials="CR" userId="S::cordell.reid@tcomlp.com::1a02eb3c-2e22-4eed-a82f-15b8bbd442a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0AE3724-DFBB-4A75-9195-A754BDFF8135}">
  <a:tblStyle styleId="{B0AE3724-DFBB-4A75-9195-A754BDFF813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2486" y="53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Graziano" userId="69c43461-0a84-48c2-9f0d-305bf21c4f55" providerId="ADAL" clId="{AAA831AA-070E-48B9-912A-A2FE9992D371}"/>
    <pc:docChg chg="modSld">
      <pc:chgData name="John Graziano" userId="69c43461-0a84-48c2-9f0d-305bf21c4f55" providerId="ADAL" clId="{AAA831AA-070E-48B9-912A-A2FE9992D371}" dt="2025-07-02T17:20:50.688" v="6" actId="1076"/>
      <pc:docMkLst>
        <pc:docMk/>
      </pc:docMkLst>
      <pc:sldChg chg="modSp mod">
        <pc:chgData name="John Graziano" userId="69c43461-0a84-48c2-9f0d-305bf21c4f55" providerId="ADAL" clId="{AAA831AA-070E-48B9-912A-A2FE9992D371}" dt="2025-07-02T17:20:50.688" v="6" actId="1076"/>
        <pc:sldMkLst>
          <pc:docMk/>
          <pc:sldMk cId="0" sldId="256"/>
        </pc:sldMkLst>
        <pc:picChg chg="mod">
          <ac:chgData name="John Graziano" userId="69c43461-0a84-48c2-9f0d-305bf21c4f55" providerId="ADAL" clId="{AAA831AA-070E-48B9-912A-A2FE9992D371}" dt="2025-07-02T17:20:50.688" v="6" actId="1076"/>
          <ac:picMkLst>
            <pc:docMk/>
            <pc:sldMk cId="0" sldId="256"/>
            <ac:picMk id="6" creationId="{E094261F-54B3-31D0-17DE-6BAF267BF31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1c46d0570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1c46d0570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d@tcomlp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tcomlp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-1" y="9210094"/>
            <a:ext cx="7750201" cy="814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125000"/>
              </a:lnSpc>
            </a:pPr>
            <a:r>
              <a:rPr lang="en-US" sz="1200" dirty="0">
                <a:solidFill>
                  <a:srgbClr val="002060"/>
                </a:solidFill>
                <a:latin typeface="+mn-lt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bd@tcomlp.com</a:t>
            </a:r>
            <a:r>
              <a:rPr lang="en-US" sz="1200" dirty="0">
                <a:solidFill>
                  <a:srgbClr val="002060"/>
                </a:solidFill>
                <a:latin typeface="+mn-lt"/>
                <a:ea typeface="Calibri"/>
                <a:cs typeface="Calibri"/>
                <a:sym typeface="Calibri"/>
              </a:rPr>
              <a:t> | (410) 312-2300</a:t>
            </a:r>
          </a:p>
          <a:p>
            <a:pPr marL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2060"/>
                </a:solidFill>
                <a:latin typeface="+mn-lt"/>
                <a:ea typeface="Calibri"/>
                <a:cs typeface="Calibri"/>
                <a:sym typeface="Calibri"/>
              </a:rPr>
              <a:t>7115 Thomas Edison Drive| Columbia, MD 21046 | </a:t>
            </a:r>
            <a:r>
              <a:rPr lang="en-US" sz="1200" u="sng" dirty="0">
                <a:solidFill>
                  <a:srgbClr val="002060"/>
                </a:solidFill>
                <a:latin typeface="+mn-lt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www.tcomlp.com</a:t>
            </a:r>
            <a:endParaRPr lang="en-US" sz="1200" dirty="0">
              <a:solidFill>
                <a:srgbClr val="002060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2060"/>
                </a:solidFill>
                <a:latin typeface="+mn-lt"/>
                <a:ea typeface="Calibri"/>
                <a:cs typeface="Calibri"/>
                <a:sym typeface="Calibri"/>
              </a:rPr>
              <a:t>©2025 TCOM, L.P. | Company Proprietary and Confidential Information | All Rights Reserved </a:t>
            </a:r>
          </a:p>
        </p:txBody>
      </p:sp>
      <p:sp>
        <p:nvSpPr>
          <p:cNvPr id="55" name="Google Shape;55;p13"/>
          <p:cNvSpPr txBox="1"/>
          <p:nvPr/>
        </p:nvSpPr>
        <p:spPr>
          <a:xfrm>
            <a:off x="0" y="1286855"/>
            <a:ext cx="7772400" cy="70842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" sz="3600" b="1" dirty="0">
                <a:solidFill>
                  <a:schemeClr val="bg1"/>
                </a:solidFill>
                <a:latin typeface="+mj-lt"/>
                <a:ea typeface="Trebuchet MS"/>
                <a:cs typeface="Trebuchet MS"/>
                <a:sym typeface="Trebuchet MS"/>
              </a:rPr>
              <a:t>Tether Management System (TMS)</a:t>
            </a:r>
            <a:endParaRPr sz="3600" b="1" dirty="0">
              <a:solidFill>
                <a:schemeClr val="bg1"/>
              </a:solidFill>
              <a:latin typeface="+mj-lt"/>
              <a:ea typeface="Trebuchet MS"/>
              <a:cs typeface="Trebuchet MS"/>
              <a:sym typeface="Trebuchet MS"/>
            </a:endParaRPr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5"/>
          <a:srcRect/>
          <a:stretch/>
        </p:blipFill>
        <p:spPr>
          <a:xfrm>
            <a:off x="2368361" y="229350"/>
            <a:ext cx="2991278" cy="87391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Google Shape;79;p14">
            <a:extLst>
              <a:ext uri="{FF2B5EF4-FFF2-40B4-BE49-F238E27FC236}">
                <a16:creationId xmlns:a16="http://schemas.microsoft.com/office/drawing/2014/main" id="{6EF63FFE-ACBB-FF8D-FCC2-E101B8B01A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0690363"/>
              </p:ext>
            </p:extLst>
          </p:nvPr>
        </p:nvGraphicFramePr>
        <p:xfrm>
          <a:off x="290468" y="6128822"/>
          <a:ext cx="7191460" cy="2421280"/>
        </p:xfrm>
        <a:graphic>
          <a:graphicData uri="http://schemas.openxmlformats.org/drawingml/2006/table">
            <a:tbl>
              <a:tblPr>
                <a:noFill/>
                <a:tableStyleId>{B0AE3724-DFBB-4A75-9195-A754BDFF8135}</a:tableStyleId>
              </a:tblPr>
              <a:tblGrid>
                <a:gridCol w="1855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5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47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+mn-lt"/>
                        </a:rPr>
                        <a:t>Tether Length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+mn-lt"/>
                        </a:rPr>
                        <a:t>Up to 500 ft tether length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19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rgbClr val="222222"/>
                          </a:solidFill>
                          <a:latin typeface="+mn-lt"/>
                        </a:rPr>
                        <a:t>Fiber Type</a:t>
                      </a:r>
                      <a:endParaRPr sz="1200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+mn-lt"/>
                          <a:ea typeface="Roboto"/>
                          <a:cs typeface="Roboto"/>
                          <a:sym typeface="Roboto"/>
                        </a:rPr>
                        <a:t>One Single Mode Fiber</a:t>
                      </a: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47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+mn-lt"/>
                        </a:rPr>
                        <a:t>Fiber Connector Type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+mn-lt"/>
                        </a:rPr>
                        <a:t>LC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47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rgbClr val="222222"/>
                          </a:solidFill>
                          <a:latin typeface="+mn-lt"/>
                        </a:rPr>
                        <a:t>Tether Management</a:t>
                      </a:r>
                      <a:endParaRPr sz="1200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+mn-lt"/>
                          <a:ea typeface="Roboto"/>
                          <a:cs typeface="Roboto"/>
                          <a:sym typeface="Roboto"/>
                        </a:rPr>
                        <a:t>Motorized auto-tension, static dissipation, level wind, active cooling</a:t>
                      </a:r>
                      <a:endParaRPr sz="1200" dirty="0">
                        <a:latin typeface="+mn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47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+mn-lt"/>
                        </a:rPr>
                        <a:t>Dimensions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+mn-lt"/>
                        </a:rPr>
                        <a:t>20” x 18” x 10”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47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+mn-lt"/>
                        </a:rPr>
                        <a:t>Weight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+mn-lt"/>
                        </a:rPr>
                        <a:t>60lbs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47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+mn-lt"/>
                        </a:rPr>
                        <a:t>Input Power 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+mn-lt"/>
                        </a:rPr>
                        <a:t>208 – 250V AC, up to 9,000 watts, 25ft cable included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47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+mn-lt"/>
                        </a:rPr>
                        <a:t>Data Interface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+mn-lt"/>
                        </a:rPr>
                        <a:t>Rugged RJ45 Ethernet IP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47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+mn-lt"/>
                        </a:rPr>
                        <a:t>Recommended Generator</a:t>
                      </a:r>
                      <a:endParaRPr sz="120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+mn-lt"/>
                        </a:rPr>
                        <a:t>Single Phase, 208-250VAC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133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+mn-lt"/>
                        </a:rPr>
                        <a:t>Safety Features</a:t>
                      </a:r>
                      <a:endParaRPr sz="120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+mn-lt"/>
                        </a:rPr>
                        <a:t>Power loss alarm and light, grounding rod, ethernet lightning arrestor</a:t>
                      </a: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ctr">
                    <a:lnL w="10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3450B37-962B-31A1-1A59-09A425C117F1}"/>
              </a:ext>
            </a:extLst>
          </p:cNvPr>
          <p:cNvSpPr txBox="1"/>
          <p:nvPr/>
        </p:nvSpPr>
        <p:spPr>
          <a:xfrm>
            <a:off x="1021712" y="5702800"/>
            <a:ext cx="56845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BLUE UAS and NDAA COMPLIANT  |  MADE IN THE USA</a:t>
            </a:r>
          </a:p>
        </p:txBody>
      </p:sp>
      <p:pic>
        <p:nvPicPr>
          <p:cNvPr id="6" name="Google Shape;166;p28">
            <a:extLst>
              <a:ext uri="{FF2B5EF4-FFF2-40B4-BE49-F238E27FC236}">
                <a16:creationId xmlns:a16="http://schemas.microsoft.com/office/drawing/2014/main" id="{E094261F-54B3-31D0-17DE-6BAF267BF313}"/>
              </a:ext>
            </a:extLst>
          </p:cNvPr>
          <p:cNvPicPr preferRelativeResize="0"/>
          <p:nvPr/>
        </p:nvPicPr>
        <p:blipFill>
          <a:blip r:embed="rId6"/>
          <a:srcRect l="6202" r="6202"/>
          <a:stretch/>
        </p:blipFill>
        <p:spPr>
          <a:xfrm>
            <a:off x="1530726" y="2462937"/>
            <a:ext cx="4710944" cy="27738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4B21C6FBB0C4B80B9152F1683DA5D" ma:contentTypeVersion="2" ma:contentTypeDescription="Create a new document." ma:contentTypeScope="" ma:versionID="ea7d8c3c91a0c1ab53ab8326aab967f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871d83c3e3f360ee36ba2b98c85b7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83BA28-9ECC-405A-82A1-F6A51B63774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FDEDB5E7-75E3-49CA-89CA-519395D812C1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B034729-9239-4203-A5B7-8073B6B368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142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Equinox Falcon Medium Data Sheet.pptx</dc:title>
  <dc:creator>Alex Mazzotta</dc:creator>
  <cp:lastModifiedBy>John Graziano</cp:lastModifiedBy>
  <cp:revision>6</cp:revision>
  <dcterms:modified xsi:type="dcterms:W3CDTF">2025-07-02T17:20:52Z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0x0101009DA4B21C6FBB0C4B80B9152F1683DA5D</vt:lpwstr>
  </property>
  <property fmtid="{D5CDD505-2E9C-101B-9397-08002B2CF9AE}" pid="3" name="Order">
    <vt:r8>0</vt:r8>
  </property>
</Properties>
</file>