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6"/>
  </p:notesMasterIdLst>
  <p:sldIdLst>
    <p:sldId id="256" r:id="rId5"/>
  </p:sldIdLst>
  <p:sldSz cx="7772400" cy="1005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87830C-E3D0-CB9F-EFB2-7334C4D2A530}" name="John Graziano" initials="JG" userId="S::john.graziano@tcomlp.com::69c43461-0a84-48c2-9f0d-305bf21c4f55" providerId="AD"/>
  <p188:author id="{CB66A224-199B-AF03-5EEA-A3F9A6EFE5DF}" name="Tom Evers" initials="TE" userId="S::thomas.evers@tcomlp.com::cc8e3c9d-1ac8-4e08-9005-ed3005774a08" providerId="AD"/>
  <p188:author id="{55C8055A-F526-D015-0DC5-8848C31A8183}" name="John Graziano" initials="JG" userId="S::John.Graziano@tcomlp.com::69c43461-0a84-48c2-9f0d-305bf21c4f55" providerId="AD"/>
  <p188:author id="{A4863F68-1673-E630-7F26-A0DEF5412F80}" name="Alex Mazzotta" initials="AM" userId="S::Alex.Mazzotta@tcomlp.com::9aa5472a-872b-4696-9dc1-c2cd60c8cfa1" providerId="AD"/>
  <p188:author id="{266EB4C6-FFF0-FFB0-FBBA-1BD761346D31}" name="Joshua Kordani" initials="JK" userId="S::joshua.kordani@tcomlp.com::a103386c-6c11-4d72-afdf-c2f1b9e483a8" providerId="AD"/>
  <p188:author id="{0E57F6E9-4F4F-D068-6D4F-0C867719FBE7}" name="Cordell Reid" initials="CR" userId="S::cordell.reid@tcomlp.com::1a02eb3c-2e22-4eed-a82f-15b8bbd442a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AE3724-DFBB-4A75-9195-A754BDFF8135}">
  <a:tblStyle styleId="{B0AE3724-DFBB-4A75-9195-A754BDFF81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006" y="7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aziano" userId="69c43461-0a84-48c2-9f0d-305bf21c4f55" providerId="ADAL" clId="{B367B526-187C-4E3F-A413-FB3CCFE3DD5B}"/>
    <pc:docChg chg="modSld">
      <pc:chgData name="John Graziano" userId="69c43461-0a84-48c2-9f0d-305bf21c4f55" providerId="ADAL" clId="{B367B526-187C-4E3F-A413-FB3CCFE3DD5B}" dt="2025-05-22T13:44:19.375" v="1" actId="20577"/>
      <pc:docMkLst>
        <pc:docMk/>
      </pc:docMkLst>
      <pc:sldChg chg="modSp mod">
        <pc:chgData name="John Graziano" userId="69c43461-0a84-48c2-9f0d-305bf21c4f55" providerId="ADAL" clId="{B367B526-187C-4E3F-A413-FB3CCFE3DD5B}" dt="2025-05-22T13:44:19.375" v="1" actId="20577"/>
        <pc:sldMkLst>
          <pc:docMk/>
          <pc:sldMk cId="0" sldId="256"/>
        </pc:sldMkLst>
        <pc:spChg chg="mod">
          <ac:chgData name="John Graziano" userId="69c43461-0a84-48c2-9f0d-305bf21c4f55" providerId="ADAL" clId="{B367B526-187C-4E3F-A413-FB3CCFE3DD5B}" dt="2025-05-22T13:44:19.375" v="1" actId="20577"/>
          <ac:spMkLst>
            <pc:docMk/>
            <pc:sldMk cId="0" sldId="256"/>
            <ac:spMk id="5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1c46d057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1c46d057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mailto:aerostat@TCOMLP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tcomlp.com/" TargetMode="Externa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9210094"/>
            <a:ext cx="7750201" cy="814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25000"/>
              </a:lnSpc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BD@tcomlp.com</a:t>
            </a: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 | (410) 312-2300</a:t>
            </a: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7115 Thomas Edison Drive| Columbia, MD 21046 | </a:t>
            </a:r>
            <a:r>
              <a:rPr lang="en-US" sz="1200" u="sng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www.tcomlp.com</a:t>
            </a:r>
            <a:endParaRPr lang="en-US" sz="1200" dirty="0">
              <a:solidFill>
                <a:srgbClr val="00206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002060"/>
                </a:solidFill>
                <a:latin typeface="+mn-lt"/>
                <a:ea typeface="Calibri"/>
                <a:cs typeface="Calibri"/>
                <a:sym typeface="Calibri"/>
              </a:rPr>
              <a:t>©2024 TCOM, L.P. | Company Proprietary and Confidential Information | All Rights Reserved </a:t>
            </a:r>
          </a:p>
        </p:txBody>
      </p:sp>
      <p:sp>
        <p:nvSpPr>
          <p:cNvPr id="55" name="Google Shape;55;p13"/>
          <p:cNvSpPr txBox="1"/>
          <p:nvPr/>
        </p:nvSpPr>
        <p:spPr>
          <a:xfrm>
            <a:off x="0" y="1171714"/>
            <a:ext cx="7772400" cy="7084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3600" b="1" dirty="0">
                <a:solidFill>
                  <a:schemeClr val="bg1"/>
                </a:solidFill>
                <a:latin typeface="+mj-lt"/>
                <a:ea typeface="Trebuchet MS"/>
                <a:cs typeface="Trebuchet MS"/>
                <a:sym typeface="Trebuchet MS"/>
              </a:rPr>
              <a:t>Falcon Heavy Tethered UAS</a:t>
            </a:r>
            <a:endParaRPr sz="3600" b="1" dirty="0">
              <a:solidFill>
                <a:schemeClr val="bg1"/>
              </a:solidFill>
              <a:latin typeface="+mj-lt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5"/>
          <a:srcRect/>
          <a:stretch/>
        </p:blipFill>
        <p:spPr>
          <a:xfrm>
            <a:off x="2368361" y="229350"/>
            <a:ext cx="2991278" cy="8739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Google Shape;79;p14">
            <a:extLst>
              <a:ext uri="{FF2B5EF4-FFF2-40B4-BE49-F238E27FC236}">
                <a16:creationId xmlns:a16="http://schemas.microsoft.com/office/drawing/2014/main" id="{6EF63FFE-ACBB-FF8D-FCC2-E101B8B01A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489252"/>
              </p:ext>
            </p:extLst>
          </p:nvPr>
        </p:nvGraphicFramePr>
        <p:xfrm>
          <a:off x="228242" y="4824648"/>
          <a:ext cx="7191460" cy="4391200"/>
        </p:xfrm>
        <a:graphic>
          <a:graphicData uri="http://schemas.openxmlformats.org/drawingml/2006/table">
            <a:tbl>
              <a:tblPr>
                <a:noFill/>
                <a:tableStyleId>{B0AE3724-DFBB-4A75-9195-A754BDFF8135}</a:tableStyleId>
              </a:tblPr>
              <a:tblGrid>
                <a:gridCol w="185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Continuous Flight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30 days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UAS Max Takeoff Weight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latin typeface="+mn-lt"/>
                          <a:ea typeface="Roboto"/>
                          <a:cs typeface="Roboto"/>
                          <a:sym typeface="Roboto"/>
                        </a:rPr>
                        <a:t>~85 lbs. with max payload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Weight Capacity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Up to 30 lbs.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Weather Rating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IP54 (rainy dusty environment)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Wind tolerance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Up to 25 mph sustained, 35 mph gust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UAV Frame Dimensions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1900 mm x 900 mm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Landing Gear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RF Transparent Kevlar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batteries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Emergency landing from up to 400ft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solidFill>
                            <a:srgbClr val="222222"/>
                          </a:solidFill>
                          <a:latin typeface="+mn-lt"/>
                        </a:rPr>
                        <a:t>Mobility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Launch and land on the move up to 27 mph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882015"/>
                  </a:ext>
                </a:extLst>
              </a:tr>
              <a:tr h="18142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Command and Control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Wired C2 over IP (GbE): optional wireless backup, optional fiber optic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Application dependent. Examples: EO/IR, comms, RADAR, SIGINT, EW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Networking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IP switch; Network Interface: RJ45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Payload Power Supply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200 Watts (or custom) at various voltages (5, 12, 24, 50V DC)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Tether Length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Up to 400 ft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rgbClr val="222222"/>
                          </a:solidFill>
                          <a:latin typeface="+mn-lt"/>
                        </a:rPr>
                        <a:t>Tether Management</a:t>
                      </a:r>
                      <a:endParaRPr sz="1200">
                        <a:solidFill>
                          <a:srgbClr val="222222"/>
                        </a:solidFill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  <a:ea typeface="Roboto"/>
                          <a:cs typeface="Roboto"/>
                          <a:sym typeface="Roboto"/>
                        </a:rPr>
                        <a:t>Motorized auto-tension, static dissipation, level wind, active cooling</a:t>
                      </a:r>
                      <a:endParaRPr sz="1200">
                        <a:latin typeface="+mn-lt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28575" marR="28575" marT="19050" marB="19050" anchor="ctr">
                    <a:lnL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Input Power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latin typeface="+mn-lt"/>
                        </a:rPr>
                        <a:t>208-250VAC 30-amp NEMA L-14 plug or selectable</a:t>
                      </a: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275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Recommended Generator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Single Phase, 208-250VAC, 10,000 watts (max continuous)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438134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+mn-lt"/>
                        </a:rPr>
                        <a:t>Safety Features</a:t>
                      </a:r>
                      <a:endParaRPr sz="120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>
                          <a:latin typeface="+mn-lt"/>
                        </a:rPr>
                        <a:t>Backup tether comms, power loss alarm and light, grounding rod, optional aerial strobe, ethernet lightning arrestor, OVERWATCH™ advanced autopilot</a:t>
                      </a:r>
                      <a:endParaRPr sz="1200" dirty="0">
                        <a:latin typeface="+mn-lt"/>
                      </a:endParaRPr>
                    </a:p>
                  </a:txBody>
                  <a:tcPr marL="28575" marR="28575" marT="19050" marB="19050" anchor="ctr">
                    <a:lnL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057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450B37-962B-31A1-1A59-09A425C117F1}"/>
              </a:ext>
            </a:extLst>
          </p:cNvPr>
          <p:cNvSpPr txBox="1"/>
          <p:nvPr/>
        </p:nvSpPr>
        <p:spPr>
          <a:xfrm>
            <a:off x="981687" y="4427080"/>
            <a:ext cx="56845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BLUE UAS and NDAA COMPLIANT  |  MADE IN THE USA</a:t>
            </a:r>
          </a:p>
        </p:txBody>
      </p:sp>
      <p:pic>
        <p:nvPicPr>
          <p:cNvPr id="6" name="Google Shape;166;p28">
            <a:extLst>
              <a:ext uri="{FF2B5EF4-FFF2-40B4-BE49-F238E27FC236}">
                <a16:creationId xmlns:a16="http://schemas.microsoft.com/office/drawing/2014/main" id="{E094261F-54B3-31D0-17DE-6BAF267BF313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rcRect l="18370" t="15285" r="21857" b="25667"/>
          <a:stretch/>
        </p:blipFill>
        <p:spPr>
          <a:xfrm>
            <a:off x="484284" y="3001852"/>
            <a:ext cx="2187143" cy="1292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8;p28">
            <a:extLst>
              <a:ext uri="{FF2B5EF4-FFF2-40B4-BE49-F238E27FC236}">
                <a16:creationId xmlns:a16="http://schemas.microsoft.com/office/drawing/2014/main" id="{A0A5D828-3A28-AD2B-49DF-B5E978CBC345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7477" r="8882"/>
          <a:stretch/>
        </p:blipFill>
        <p:spPr>
          <a:xfrm>
            <a:off x="5092363" y="3305371"/>
            <a:ext cx="1652347" cy="1036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helicopter flying in the sky&#10;&#10;Description automatically generated with medium confidence">
            <a:extLst>
              <a:ext uri="{FF2B5EF4-FFF2-40B4-BE49-F238E27FC236}">
                <a16:creationId xmlns:a16="http://schemas.microsoft.com/office/drawing/2014/main" id="{185CBF0C-4D92-D990-87BA-82B494132C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52733" y1="66828" x2="52733" y2="66828"/>
                        <a14:backgroundMark x1="54942" y1="56578" x2="54942" y2="56578"/>
                        <a14:backgroundMark x1="54564" y1="65214" x2="54564" y2="65214"/>
                        <a14:backgroundMark x1="62965" y1="64730" x2="62965" y2="64730"/>
                        <a14:backgroundMark x1="51773" y1="72639" x2="51773" y2="72639"/>
                        <a14:backgroundMark x1="64942" y1="68442" x2="64942" y2="68442"/>
                        <a14:backgroundMark x1="63924" y1="63600" x2="63924" y2="63600"/>
                        <a14:backgroundMark x1="62413" y1="57062" x2="62413" y2="57062"/>
                      </a14:backgroundRemoval>
                    </a14:imgEffect>
                  </a14:imgLayer>
                </a14:imgProps>
              </a:ext>
            </a:extLst>
          </a:blip>
          <a:srcRect l="33373" t="21925" r="15416" b="12960"/>
          <a:stretch/>
        </p:blipFill>
        <p:spPr>
          <a:xfrm>
            <a:off x="1119140" y="1794835"/>
            <a:ext cx="5489720" cy="25140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4B21C6FBB0C4B80B9152F1683DA5D" ma:contentTypeVersion="2" ma:contentTypeDescription="Create a new document." ma:contentTypeScope="" ma:versionID="ea7d8c3c91a0c1ab53ab8326aab967f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871d83c3e3f360ee36ba2b98c85b7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83BA28-9ECC-405A-82A1-F6A51B637744}">
  <ds:schemaRefs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EDB5E7-75E3-49CA-89CA-519395D812C1}">
  <ds:schemaRefs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B034729-9239-4203-A5B7-8073B6B368A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266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Equinox Falcon Medium Data Sheet.pptx</dc:title>
  <dc:creator>Alex Mazzotta</dc:creator>
  <cp:lastModifiedBy>John Graziano</cp:lastModifiedBy>
  <cp:revision>3</cp:revision>
  <dcterms:modified xsi:type="dcterms:W3CDTF">2025-05-22T13:44:23Z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0x0101009DA4B21C6FBB0C4B80B9152F1683DA5D</vt:lpwstr>
  </property>
  <property fmtid="{D5CDD505-2E9C-101B-9397-08002B2CF9AE}" pid="3" name="Order">
    <vt:r8>0</vt:r8>
  </property>
</Properties>
</file>